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72" r:id="rId5"/>
    <p:sldId id="268" r:id="rId6"/>
    <p:sldId id="261" r:id="rId7"/>
    <p:sldId id="271" r:id="rId8"/>
    <p:sldId id="273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8" autoAdjust="0"/>
    <p:restoredTop sz="95274" autoAdjust="0"/>
  </p:normalViewPr>
  <p:slideViewPr>
    <p:cSldViewPr>
      <p:cViewPr varScale="1">
        <p:scale>
          <a:sx n="80" d="100"/>
          <a:sy n="80" d="100"/>
        </p:scale>
        <p:origin x="102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10/7/2013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10/7/2013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10/7/2013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10/7/2013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CG PROJECT</a:t>
            </a:r>
            <a:endParaRPr lang="en-US" sz="88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World of LEGO</a:t>
            </a:r>
            <a:endParaRPr lang="en-US" sz="48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0"/>
            <a:ext cx="7619047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5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ที่มาและความสำคัญ</a:t>
            </a:r>
            <a:endParaRPr lang="en-US" sz="54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เพื่อศึกษาการสร้างอ็อบเจ็คและการอ้างอิงตำแหน่งระหว่าง มุมมองและตัวต่อ</a:t>
            </a:r>
          </a:p>
          <a:p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เพื่อให้สามารถออกแบบรูปร่างเลโก้บนคอมพิวเตอร์ได้</a:t>
            </a:r>
            <a:endParaRPr lang="en-US" sz="2800" dirty="0" smtClean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เพื่อให้สามารถแก้ไขรูปร่างตัวต่อได้ง่ายขึ้น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57" y="2286000"/>
            <a:ext cx="5790692" cy="43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6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ฐานโมเดลที่ใช้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713" y="757897"/>
            <a:ext cx="3581400" cy="3280703"/>
          </a:xfrm>
        </p:spPr>
        <p:txBody>
          <a:bodyPr>
            <a:normAutofit/>
          </a:bodyPr>
          <a:lstStyle/>
          <a:p>
            <a:r>
              <a:rPr lang="th-TH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โมเดลตัวต่อใน</a:t>
            </a:r>
            <a:r>
              <a:rPr lang="th-TH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ขนาดต่างๆ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3" y="2103158"/>
            <a:ext cx="5668962" cy="3642284"/>
          </a:xfrm>
        </p:spPr>
      </p:pic>
    </p:spTree>
    <p:extLst>
      <p:ext uri="{BB962C8B-B14F-4D97-AF65-F5344CB8AC3E}">
        <p14:creationId xmlns:p14="http://schemas.microsoft.com/office/powerpoint/2010/main" val="192356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228600"/>
            <a:ext cx="9143998" cy="102076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 and Algorithm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1012" y="1981200"/>
            <a:ext cx="830580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Visual C++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Povray</a:t>
            </a: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หลักการซ้อนกันของตัวต่อ การหมุน การเลื่อนมุมมอง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4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แหล่งข้อมูล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8612" y="1905000"/>
            <a:ext cx="96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www.tutorialrocks.com</a:t>
            </a:r>
          </a:p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www.opengl.org/resources/libraries/windowtoolkits/</a:t>
            </a:r>
          </a:p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www.povray.org</a:t>
            </a:r>
          </a:p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objects.povworld.org/</a:t>
            </a:r>
          </a:p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http://www.freebie3d.com/en/search/characters/</a:t>
            </a:r>
          </a:p>
          <a:p>
            <a:pPr marL="514350" indent="-514350"/>
            <a:r>
              <a:rPr lang="en-US" sz="3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https://sites.google.com/site/poseray/home-1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2133972" y="18864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7200" b="1" dirty="0">
                <a:solidFill>
                  <a:srgbClr val="FFC000"/>
                </a:solidFill>
                <a:latin typeface="CordiaUPC" pitchFamily="34" charset="-34"/>
                <a:ea typeface="+mj-ea"/>
                <a:cs typeface="CordiaUPC" pitchFamily="34" charset="-34"/>
              </a:rPr>
              <a:t>Milestone</a:t>
            </a:r>
            <a:endParaRPr lang="th-TH" sz="7200" b="1" dirty="0">
              <a:solidFill>
                <a:srgbClr val="FFC000"/>
              </a:solidFill>
              <a:latin typeface="CordiaUPC" pitchFamily="34" charset="-34"/>
              <a:ea typeface="+mj-ea"/>
              <a:cs typeface="CordiaUPC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5986" y="3845686"/>
            <a:ext cx="14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รวบรวมโมเดล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4214" y="3871746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สร้าง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UI </a:t>
            </a:r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และระบบของ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OpenGL</a:t>
            </a:r>
            <a:endParaRPr lang="th-TH" sz="2400" i="1" dirty="0">
              <a:solidFill>
                <a:schemeClr val="accent1">
                  <a:lumMod val="20000"/>
                  <a:lumOff val="80000"/>
                </a:schemeClr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2974" y="3845686"/>
            <a:ext cx="129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เรียนรู้การ 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Render </a:t>
            </a:r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ด้วย </a:t>
            </a:r>
            <a:r>
              <a:rPr lang="en-US" sz="2400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Pov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-Ray</a:t>
            </a:r>
            <a:endParaRPr lang="th-TH" sz="2400" i="1" dirty="0">
              <a:solidFill>
                <a:schemeClr val="accent1">
                  <a:lumMod val="20000"/>
                  <a:lumOff val="80000"/>
                </a:schemeClr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0296" y="3858177"/>
            <a:ext cx="144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การส่งข้อมูลจาก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OpenGL </a:t>
            </a:r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ไปยัง </a:t>
            </a:r>
            <a:r>
              <a:rPr lang="en-US" sz="2400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Pov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-Ray</a:t>
            </a:r>
            <a:endParaRPr lang="th-TH" sz="2400" i="1" dirty="0">
              <a:solidFill>
                <a:schemeClr val="accent1">
                  <a:lumMod val="20000"/>
                  <a:lumOff val="80000"/>
                </a:schemeClr>
              </a:solidFill>
              <a:latin typeface="CordiaUPC" pitchFamily="34" charset="-34"/>
              <a:cs typeface="Cord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50107" y="3858177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โพสลง</a:t>
            </a:r>
            <a:r>
              <a:rPr lang="en-US" sz="2400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Facebook</a:t>
            </a:r>
            <a:r>
              <a:rPr lang="en-US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 </a:t>
            </a:r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เพื่อหาข้อติชม</a:t>
            </a:r>
          </a:p>
        </p:txBody>
      </p:sp>
      <p:graphicFrame>
        <p:nvGraphicFramePr>
          <p:cNvPr id="11" name="ตาราง 11"/>
          <p:cNvGraphicFramePr>
            <a:graphicFrameLocks noGrp="1"/>
          </p:cNvGraphicFramePr>
          <p:nvPr>
            <p:extLst/>
          </p:nvPr>
        </p:nvGraphicFramePr>
        <p:xfrm>
          <a:off x="2350000" y="2000789"/>
          <a:ext cx="7200800" cy="144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</a:tblGrid>
              <a:tr h="1440161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53952" y="379951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rdiaUPC" pitchFamily="34" charset="-34"/>
                <a:cs typeface="CordiaUPC" pitchFamily="34" charset="-34"/>
              </a:rPr>
              <a:t>เริ่มต้น</a:t>
            </a:r>
          </a:p>
        </p:txBody>
      </p:sp>
      <p:cxnSp>
        <p:nvCxnSpPr>
          <p:cNvPr id="13" name="ตัวเชื่อมต่อตรง 16"/>
          <p:cNvCxnSpPr/>
          <p:nvPr/>
        </p:nvCxnSpPr>
        <p:spPr>
          <a:xfrm>
            <a:off x="2349996" y="3429607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7"/>
          <p:cNvCxnSpPr/>
          <p:nvPr/>
        </p:nvCxnSpPr>
        <p:spPr>
          <a:xfrm>
            <a:off x="3791849" y="3448934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8"/>
          <p:cNvCxnSpPr/>
          <p:nvPr/>
        </p:nvCxnSpPr>
        <p:spPr>
          <a:xfrm>
            <a:off x="5230316" y="3440950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9"/>
          <p:cNvCxnSpPr/>
          <p:nvPr/>
        </p:nvCxnSpPr>
        <p:spPr>
          <a:xfrm>
            <a:off x="6670476" y="3448933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20"/>
          <p:cNvCxnSpPr/>
          <p:nvPr/>
        </p:nvCxnSpPr>
        <p:spPr>
          <a:xfrm>
            <a:off x="9550796" y="3419861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21"/>
          <p:cNvCxnSpPr/>
          <p:nvPr/>
        </p:nvCxnSpPr>
        <p:spPr>
          <a:xfrm>
            <a:off x="8110636" y="3440950"/>
            <a:ext cx="0" cy="41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\Desktop\Current ArtSpace\PeuayCa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54391">
            <a:off x="2178643" y="4631435"/>
            <a:ext cx="8143931" cy="2243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10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6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ผลลัพท์ที่ได้</a:t>
            </a:r>
            <a:endParaRPr lang="en-US" sz="6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3" y="2185455"/>
            <a:ext cx="5668962" cy="3477690"/>
          </a:xfrm>
        </p:spPr>
      </p:pic>
      <p:sp>
        <p:nvSpPr>
          <p:cNvPr id="5" name="TextBox 4"/>
          <p:cNvSpPr txBox="1"/>
          <p:nvPr/>
        </p:nvSpPr>
        <p:spPr>
          <a:xfrm>
            <a:off x="760412" y="1752600"/>
            <a:ext cx="365760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เราตั้งเป้าหมายไว้ว่า จะให้ผู้ใช้สามารถเลือกตัวต่อได้หลายแบบ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</a:t>
            </a: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หลายสี</a:t>
            </a:r>
          </a:p>
          <a:p>
            <a:pPr>
              <a:lnSpc>
                <a:spcPct val="90000"/>
              </a:lnSpc>
            </a:pP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และสามารถ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render </a:t>
            </a: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ผ่าน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Povray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ออกมาเป็นภาพที่สวยงาม</a:t>
            </a:r>
          </a:p>
          <a:p>
            <a:pPr>
              <a:lnSpc>
                <a:spcPct val="90000"/>
              </a:lnSpc>
            </a:pPr>
            <a:endParaRPr lang="th-TH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th-TH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และในท้ายที่สุด เราได้เพิ่มเติมความสามารถในการบันทึกและเปิดแบบที่เคยออกแบบไว้</a:t>
            </a:r>
            <a:endParaRPr lang="th-TH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0" y="1552574"/>
            <a:ext cx="6324602" cy="47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160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Angsana New</vt:lpstr>
      <vt:lpstr>Arial</vt:lpstr>
      <vt:lpstr>Consolas</vt:lpstr>
      <vt:lpstr>Corbel</vt:lpstr>
      <vt:lpstr>CordiaUPC</vt:lpstr>
      <vt:lpstr>DilleniaUPC</vt:lpstr>
      <vt:lpstr>Chalkboard 16x9</vt:lpstr>
      <vt:lpstr>CG PROJECT</vt:lpstr>
      <vt:lpstr>ที่มาและความสำคัญ</vt:lpstr>
      <vt:lpstr>ฐานโมเดลที่ใช้</vt:lpstr>
      <vt:lpstr>Program and Algorithm</vt:lpstr>
      <vt:lpstr>แหล่งข้อมูล</vt:lpstr>
      <vt:lpstr>PowerPoint Presentation</vt:lpstr>
      <vt:lpstr>ผลลัพท์ที่ได้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2013-10-05T08:27:53Z</dcterms:created>
  <dcterms:modified xsi:type="dcterms:W3CDTF">2013-10-07T03:17:45Z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